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37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7111422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422373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99202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272533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665767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909506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693017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012641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642522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260517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757768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162D9C-A8D7-4D52-9A48-E7E2B6DB18D1}" type="datetimeFigureOut">
              <a:rPr lang="cs-CZ" smtClean="0"/>
              <a:t>22.07.2024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4A990C-D3E0-4A97-8D57-2D6E82DCFFB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255718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Zaoblený obdélník 6"/>
          <p:cNvSpPr/>
          <p:nvPr/>
        </p:nvSpPr>
        <p:spPr>
          <a:xfrm>
            <a:off x="5545666" y="2438400"/>
            <a:ext cx="2935393" cy="3083467"/>
          </a:xfrm>
          <a:prstGeom prst="roundRect">
            <a:avLst/>
          </a:prstGeom>
          <a:solidFill>
            <a:schemeClr val="accent1">
              <a:alpha val="17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4" name="TextovéPole 3"/>
          <p:cNvSpPr txBox="1"/>
          <p:nvPr/>
        </p:nvSpPr>
        <p:spPr>
          <a:xfrm>
            <a:off x="643467" y="279400"/>
            <a:ext cx="1089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Schéma příloh BIM dokumentů v </a:t>
            </a:r>
            <a:r>
              <a:rPr lang="cs-CZ" dirty="0" err="1" smtClean="0"/>
              <a:t>SoD</a:t>
            </a:r>
            <a:endParaRPr lang="cs-CZ" dirty="0"/>
          </a:p>
        </p:txBody>
      </p:sp>
      <p:sp>
        <p:nvSpPr>
          <p:cNvPr id="6" name="Obdélník 5"/>
          <p:cNvSpPr/>
          <p:nvPr/>
        </p:nvSpPr>
        <p:spPr>
          <a:xfrm>
            <a:off x="3437467" y="965200"/>
            <a:ext cx="3132666" cy="736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err="1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SoD</a:t>
            </a:r>
            <a:endParaRPr lang="cs-CZ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cxnSp>
        <p:nvCxnSpPr>
          <p:cNvPr id="8" name="Přímá spojnice se šipkou 7"/>
          <p:cNvCxnSpPr>
            <a:endCxn id="9" idx="0"/>
          </p:cNvCxnSpPr>
          <p:nvPr/>
        </p:nvCxnSpPr>
        <p:spPr>
          <a:xfrm flipH="1">
            <a:off x="3759200" y="1701800"/>
            <a:ext cx="1007533" cy="123613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Obdélník 8"/>
          <p:cNvSpPr/>
          <p:nvPr/>
        </p:nvSpPr>
        <p:spPr>
          <a:xfrm>
            <a:off x="2878666" y="2937933"/>
            <a:ext cx="1761067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/>
              <a:t>BIM protokol</a:t>
            </a:r>
            <a:endParaRPr lang="cs-CZ" dirty="0"/>
          </a:p>
        </p:txBody>
      </p:sp>
      <p:sp>
        <p:nvSpPr>
          <p:cNvPr id="10" name="Obdélník 9"/>
          <p:cNvSpPr/>
          <p:nvPr/>
        </p:nvSpPr>
        <p:spPr>
          <a:xfrm>
            <a:off x="5774267" y="2937933"/>
            <a:ext cx="1761067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/>
              <a:t>BEP</a:t>
            </a:r>
            <a:endParaRPr lang="cs-CZ" dirty="0"/>
          </a:p>
        </p:txBody>
      </p:sp>
      <p:cxnSp>
        <p:nvCxnSpPr>
          <p:cNvPr id="12" name="Přímá spojnice se šipkou 11"/>
          <p:cNvCxnSpPr>
            <a:endCxn id="10" idx="0"/>
          </p:cNvCxnSpPr>
          <p:nvPr/>
        </p:nvCxnSpPr>
        <p:spPr>
          <a:xfrm>
            <a:off x="5604935" y="1701800"/>
            <a:ext cx="1049866" cy="123613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Obdélník 12"/>
          <p:cNvSpPr/>
          <p:nvPr/>
        </p:nvSpPr>
        <p:spPr>
          <a:xfrm>
            <a:off x="1168402" y="4495801"/>
            <a:ext cx="711201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/>
              <a:t>EIR</a:t>
            </a:r>
            <a:endParaRPr lang="cs-CZ" dirty="0"/>
          </a:p>
        </p:txBody>
      </p:sp>
      <p:sp>
        <p:nvSpPr>
          <p:cNvPr id="14" name="Obdélník 13"/>
          <p:cNvSpPr/>
          <p:nvPr/>
        </p:nvSpPr>
        <p:spPr>
          <a:xfrm>
            <a:off x="2201335" y="4495801"/>
            <a:ext cx="948268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err="1" smtClean="0"/>
              <a:t>preBEP</a:t>
            </a:r>
            <a:endParaRPr lang="cs-CZ" dirty="0"/>
          </a:p>
        </p:txBody>
      </p:sp>
      <p:sp>
        <p:nvSpPr>
          <p:cNvPr id="16" name="Obdélník 15"/>
          <p:cNvSpPr/>
          <p:nvPr/>
        </p:nvSpPr>
        <p:spPr>
          <a:xfrm>
            <a:off x="3505201" y="4495801"/>
            <a:ext cx="1176867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/>
              <a:t>Matice IM</a:t>
            </a:r>
            <a:endParaRPr lang="cs-CZ" dirty="0"/>
          </a:p>
        </p:txBody>
      </p:sp>
      <p:cxnSp>
        <p:nvCxnSpPr>
          <p:cNvPr id="18" name="Přímá spojnice se šipkou 17"/>
          <p:cNvCxnSpPr>
            <a:stCxn id="9" idx="2"/>
            <a:endCxn id="13" idx="0"/>
          </p:cNvCxnSpPr>
          <p:nvPr/>
        </p:nvCxnSpPr>
        <p:spPr>
          <a:xfrm flipH="1">
            <a:off x="1524003" y="3598333"/>
            <a:ext cx="2235197" cy="8974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Přímá spojnice se šipkou 19"/>
          <p:cNvCxnSpPr>
            <a:stCxn id="9" idx="2"/>
            <a:endCxn id="14" idx="0"/>
          </p:cNvCxnSpPr>
          <p:nvPr/>
        </p:nvCxnSpPr>
        <p:spPr>
          <a:xfrm flipH="1">
            <a:off x="2675469" y="3598333"/>
            <a:ext cx="1083731" cy="8974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Přímá spojnice se šipkou 21"/>
          <p:cNvCxnSpPr>
            <a:stCxn id="9" idx="2"/>
            <a:endCxn id="16" idx="0"/>
          </p:cNvCxnSpPr>
          <p:nvPr/>
        </p:nvCxnSpPr>
        <p:spPr>
          <a:xfrm>
            <a:off x="3759200" y="3598333"/>
            <a:ext cx="334435" cy="8974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Obdélník 22"/>
          <p:cNvSpPr/>
          <p:nvPr/>
        </p:nvSpPr>
        <p:spPr>
          <a:xfrm>
            <a:off x="5782735" y="4479668"/>
            <a:ext cx="948268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/>
              <a:t>DSS</a:t>
            </a:r>
            <a:endParaRPr lang="cs-CZ" dirty="0"/>
          </a:p>
        </p:txBody>
      </p:sp>
      <p:cxnSp>
        <p:nvCxnSpPr>
          <p:cNvPr id="27" name="Přímá spojnice se šipkou 26"/>
          <p:cNvCxnSpPr>
            <a:stCxn id="10" idx="2"/>
            <a:endCxn id="23" idx="0"/>
          </p:cNvCxnSpPr>
          <p:nvPr/>
        </p:nvCxnSpPr>
        <p:spPr>
          <a:xfrm flipH="1">
            <a:off x="6256869" y="3598333"/>
            <a:ext cx="397932" cy="8813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Obdélník 36"/>
          <p:cNvSpPr/>
          <p:nvPr/>
        </p:nvSpPr>
        <p:spPr>
          <a:xfrm>
            <a:off x="933448" y="2937933"/>
            <a:ext cx="948268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/>
              <a:t>OIR</a:t>
            </a:r>
            <a:endParaRPr lang="cs-CZ" dirty="0"/>
          </a:p>
        </p:txBody>
      </p:sp>
      <p:cxnSp>
        <p:nvCxnSpPr>
          <p:cNvPr id="39" name="Přímá spojnice se šipkou 38"/>
          <p:cNvCxnSpPr>
            <a:stCxn id="6" idx="1"/>
            <a:endCxn id="37" idx="0"/>
          </p:cNvCxnSpPr>
          <p:nvPr/>
        </p:nvCxnSpPr>
        <p:spPr>
          <a:xfrm flipH="1">
            <a:off x="1407582" y="1333500"/>
            <a:ext cx="2029885" cy="160443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Přímá spojnice se šipkou 40"/>
          <p:cNvCxnSpPr>
            <a:stCxn id="37" idx="2"/>
            <a:endCxn id="13" idx="0"/>
          </p:cNvCxnSpPr>
          <p:nvPr/>
        </p:nvCxnSpPr>
        <p:spPr>
          <a:xfrm>
            <a:off x="1407582" y="3598333"/>
            <a:ext cx="116421" cy="8974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Obdélník 18"/>
          <p:cNvSpPr/>
          <p:nvPr/>
        </p:nvSpPr>
        <p:spPr>
          <a:xfrm>
            <a:off x="1168402" y="5887534"/>
            <a:ext cx="948265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/>
              <a:t>Třídící systém</a:t>
            </a:r>
            <a:endParaRPr lang="cs-CZ" dirty="0"/>
          </a:p>
        </p:txBody>
      </p:sp>
      <p:cxnSp>
        <p:nvCxnSpPr>
          <p:cNvPr id="3" name="Přímá spojnice se šipkou 2"/>
          <p:cNvCxnSpPr>
            <a:stCxn id="13" idx="2"/>
            <a:endCxn id="19" idx="0"/>
          </p:cNvCxnSpPr>
          <p:nvPr/>
        </p:nvCxnSpPr>
        <p:spPr>
          <a:xfrm>
            <a:off x="1524003" y="5156201"/>
            <a:ext cx="118532" cy="73133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Obdélník 20"/>
          <p:cNvSpPr/>
          <p:nvPr/>
        </p:nvSpPr>
        <p:spPr>
          <a:xfrm>
            <a:off x="2556933" y="5879068"/>
            <a:ext cx="948268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/>
              <a:t>DSS</a:t>
            </a:r>
            <a:endParaRPr lang="cs-CZ" dirty="0"/>
          </a:p>
        </p:txBody>
      </p:sp>
      <p:cxnSp>
        <p:nvCxnSpPr>
          <p:cNvPr id="5" name="Přímá spojnice se šipkou 4"/>
          <p:cNvCxnSpPr>
            <a:stCxn id="19" idx="3"/>
            <a:endCxn id="21" idx="1"/>
          </p:cNvCxnSpPr>
          <p:nvPr/>
        </p:nvCxnSpPr>
        <p:spPr>
          <a:xfrm flipV="1">
            <a:off x="2116667" y="6209268"/>
            <a:ext cx="440266" cy="84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ovéPole 10"/>
          <p:cNvSpPr txBox="1"/>
          <p:nvPr/>
        </p:nvSpPr>
        <p:spPr>
          <a:xfrm>
            <a:off x="8709660" y="2937933"/>
            <a:ext cx="21717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/>
              <a:t>Není součástí veřejné soutěže na zhotovitele stavby</a:t>
            </a:r>
            <a:endParaRPr lang="cs-CZ" dirty="0"/>
          </a:p>
        </p:txBody>
      </p:sp>
      <p:cxnSp>
        <p:nvCxnSpPr>
          <p:cNvPr id="25" name="Přímá spojnice se šipkou 24"/>
          <p:cNvCxnSpPr>
            <a:stCxn id="11" idx="1"/>
            <a:endCxn id="7" idx="3"/>
          </p:cNvCxnSpPr>
          <p:nvPr/>
        </p:nvCxnSpPr>
        <p:spPr>
          <a:xfrm flipH="1">
            <a:off x="8481059" y="3399598"/>
            <a:ext cx="228601" cy="5805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Obdélník 25"/>
          <p:cNvSpPr/>
          <p:nvPr/>
        </p:nvSpPr>
        <p:spPr>
          <a:xfrm>
            <a:off x="6874932" y="4479668"/>
            <a:ext cx="1473199" cy="660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dirty="0" smtClean="0"/>
              <a:t>Matice odpovědnosti</a:t>
            </a:r>
            <a:endParaRPr lang="cs-CZ" dirty="0"/>
          </a:p>
        </p:txBody>
      </p:sp>
      <p:cxnSp>
        <p:nvCxnSpPr>
          <p:cNvPr id="24" name="Přímá spojnice se šipkou 23"/>
          <p:cNvCxnSpPr>
            <a:stCxn id="10" idx="2"/>
            <a:endCxn id="26" idx="0"/>
          </p:cNvCxnSpPr>
          <p:nvPr/>
        </p:nvCxnSpPr>
        <p:spPr>
          <a:xfrm>
            <a:off x="6654801" y="3598333"/>
            <a:ext cx="956731" cy="8813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740338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Obrázek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52500" y="985837"/>
            <a:ext cx="10287000" cy="4886325"/>
          </a:xfrm>
          <a:prstGeom prst="rect">
            <a:avLst/>
          </a:prstGeom>
        </p:spPr>
      </p:pic>
      <p:sp>
        <p:nvSpPr>
          <p:cNvPr id="5" name="TextovéPole 4"/>
          <p:cNvSpPr txBox="1"/>
          <p:nvPr/>
        </p:nvSpPr>
        <p:spPr>
          <a:xfrm>
            <a:off x="3905250" y="616505"/>
            <a:ext cx="12824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cs-CZ" dirty="0" smtClean="0"/>
              <a:t>Jen pro info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206501308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A3C92E848A1AED4AAFE6531EE242D019" ma:contentTypeVersion="10" ma:contentTypeDescription="Vytvoří nový dokument" ma:contentTypeScope="" ma:versionID="d21259b51c542a4859e6bdc42b02df60">
  <xsd:schema xmlns:xsd="http://www.w3.org/2001/XMLSchema" xmlns:xs="http://www.w3.org/2001/XMLSchema" xmlns:p="http://schemas.microsoft.com/office/2006/metadata/properties" xmlns:ns2="19bb23c3-eaa8-405f-8a00-eb4a79bd82ba" targetNamespace="http://schemas.microsoft.com/office/2006/metadata/properties" ma:root="true" ma:fieldsID="f1785ec984c6bc69246b969c16f1834c" ns2:_="">
    <xsd:import namespace="19bb23c3-eaa8-405f-8a00-eb4a79bd82b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lcf76f155ced4ddcb4097134ff3c332f" minOccurs="0"/>
                <xsd:element ref="ns2:MediaServiceDateTaken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9bb23c3-eaa8-405f-8a00-eb4a79bd82b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Značky obrázků" ma:readOnly="false" ma:fieldId="{5cf76f15-5ced-4ddc-b409-7134ff3c332f}" ma:taxonomyMulti="true" ma:sspId="15e324bf-94a4-472c-9ef5-ab43ffc8c758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4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19bb23c3-eaa8-405f-8a00-eb4a79bd82ba">
      <Terms xmlns="http://schemas.microsoft.com/office/infopath/2007/PartnerControls"/>
    </lcf76f155ced4ddcb4097134ff3c332f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82F71CBF-D432-405B-A2C4-737050A8957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9bb23c3-eaa8-405f-8a00-eb4a79bd82b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AD34A4E-E3E8-4A26-ABA4-26C5E2E6FF07}">
  <ds:schemaRefs>
    <ds:schemaRef ds:uri="http://schemas.microsoft.com/office/2006/documentManagement/types"/>
    <ds:schemaRef ds:uri="http://purl.org/dc/dcmitype/"/>
    <ds:schemaRef ds:uri="http://purl.org/dc/terms/"/>
    <ds:schemaRef ds:uri="http://purl.org/dc/elements/1.1/"/>
    <ds:schemaRef ds:uri="19bb23c3-eaa8-405f-8a00-eb4a79bd82ba"/>
    <ds:schemaRef ds:uri="http://www.w3.org/XML/1998/namespace"/>
    <ds:schemaRef ds:uri="http://schemas.microsoft.com/office/infopath/2007/PartnerControls"/>
    <ds:schemaRef ds:uri="http://schemas.openxmlformats.org/package/2006/metadata/core-properties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D08981D9-1CE8-49FE-A3AE-1D1B99AFF22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31</Words>
  <Application>Microsoft Office PowerPoint</Application>
  <PresentationFormat>Širokoúhlá obrazovka</PresentationFormat>
  <Paragraphs>14</Paragraphs>
  <Slides>2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Motiv Office</vt:lpstr>
      <vt:lpstr>Prezentace aplikace PowerPoint</vt:lpstr>
      <vt:lpstr>Prezentace aplikace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Jirát Peter</dc:creator>
  <cp:lastModifiedBy>Peter</cp:lastModifiedBy>
  <cp:revision>7</cp:revision>
  <dcterms:created xsi:type="dcterms:W3CDTF">2024-07-17T14:10:19Z</dcterms:created>
  <dcterms:modified xsi:type="dcterms:W3CDTF">2024-07-22T06:30:21Z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0x010100A3C92E848A1AED4AAFE6531EE242D019</vt:lpwstr>
  </property>
  <property fmtid="{D5CDD505-2E9C-101B-9397-08002B2CF9AE}" pid="3" name="MediaServiceImageTags">
    <vt:lpwstr/>
  </property>
</Properties>
</file>

<file path=docProps/thumbnail.jpeg>
</file>